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267" r:id="rId2"/>
    <p:sldId id="268" r:id="rId3"/>
    <p:sldId id="269" r:id="rId4"/>
    <p:sldId id="270" r:id="rId5"/>
    <p:sldId id="271" r:id="rId6"/>
    <p:sldId id="272" r:id="rId7"/>
  </p:sldIdLst>
  <p:sldSz cx="12192000" cy="6858000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AB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F8603-78E3-45AD-997F-61C70163FCA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41DCA-07B9-4C30-9507-2D5DA929C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29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239B8-B438-46E4-94D8-AFA88C9CE3B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75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3987-C345-4480-BE3C-35134443690B}" type="datetime1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0455-D972-419E-99F2-D3FBAD4CF8E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619" cy="6858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619" cy="68582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35" y="260648"/>
            <a:ext cx="1992839" cy="14127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22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" y="0"/>
            <a:ext cx="8655743" cy="5877272"/>
          </a:xfrm>
          <a:prstGeom prst="rect">
            <a:avLst/>
          </a:prstGeom>
        </p:spPr>
      </p:pic>
      <p:pic>
        <p:nvPicPr>
          <p:cNvPr id="14" name="Picture 2" descr="K:\Слайдер на сайт  300 лет полиции + 90 лет Академии ver 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1810"/>
          <a:stretch/>
        </p:blipFill>
        <p:spPr bwMode="auto">
          <a:xfrm>
            <a:off x="47328" y="83668"/>
            <a:ext cx="2664296" cy="96906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943" y="-7035"/>
            <a:ext cx="1139063" cy="12037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Половина рамки 8"/>
          <p:cNvSpPr/>
          <p:nvPr userDrawn="1"/>
        </p:nvSpPr>
        <p:spPr>
          <a:xfrm rot="10800000">
            <a:off x="11496600" y="6381328"/>
            <a:ext cx="648072" cy="432048"/>
          </a:xfrm>
          <a:prstGeom prst="halfFrame">
            <a:avLst>
              <a:gd name="adj1" fmla="val 15725"/>
              <a:gd name="adj2" fmla="val 1627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43" y="41834"/>
            <a:ext cx="1484972" cy="1052736"/>
          </a:xfrm>
          <a:prstGeom prst="rect">
            <a:avLst/>
          </a:prstGeom>
          <a:effectLst>
            <a:glow rad="1651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0086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4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910B5-837E-444E-B249-EB301E7E010A}" type="datetime1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D0455-D972-419E-99F2-D3FBAD4CF8E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91" y="2335310"/>
            <a:ext cx="8040215" cy="452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5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67" y="431801"/>
            <a:ext cx="2844800" cy="2133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782455" y="5220280"/>
            <a:ext cx="4811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подготовлена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заведующим кафедрой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языков,</a:t>
            </a:r>
          </a:p>
          <a:p>
            <a:pPr lvl="0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кандидатом педагогических наук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доцентом,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Казначеевой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957" y="765464"/>
            <a:ext cx="6884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kern="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ВСТУПИТЕЛЬНОЕ ИСПЫТАНИЕ</a:t>
            </a:r>
            <a:endParaRPr lang="ru-RU" sz="3200" b="1" kern="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pPr lvl="0" algn="ctr">
              <a:defRPr/>
            </a:pPr>
            <a:r>
              <a:rPr lang="ru-RU" sz="32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ПО ДИСЦИПЛИНЕ ИНОСТРАННЫЙ ЯЗЫК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" y="2565401"/>
            <a:ext cx="82132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для кандидатов на обучение по программам подготовки </a:t>
            </a:r>
          </a:p>
          <a:p>
            <a:pPr algn="ctr"/>
            <a:r>
              <a:rPr lang="ru-RU" dirty="0"/>
              <a:t>научных и научно-педагогических кадров в адъюнктуре</a:t>
            </a:r>
          </a:p>
          <a:p>
            <a:pPr algn="ctr"/>
            <a:r>
              <a:rPr lang="ru-RU" dirty="0" smtClean="0"/>
              <a:t>по </a:t>
            </a:r>
            <a:r>
              <a:rPr lang="ru-RU" dirty="0"/>
              <a:t>научным специальностям: </a:t>
            </a:r>
          </a:p>
          <a:p>
            <a:pPr algn="ctr"/>
            <a:r>
              <a:rPr lang="ru-RU" dirty="0"/>
              <a:t>2.3.4. Управление в организационных системах, 5.1.1. Теоретико-исторические правовые науки, 5.1.2. Публично-правовые (государственно-правовые) науки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5.1.4. Уголовно-правовые науки, 5.2.3. Региональная </a:t>
            </a:r>
          </a:p>
          <a:p>
            <a:pPr algn="ctr"/>
            <a:r>
              <a:rPr lang="ru-RU" dirty="0"/>
              <a:t>и отраслевая экономика, 5.3.5. Социальная психология, политическая и экономическая психология. 5.3.9. Юридическая психология и психология безопасности, 5.8.1. Общая педагогика, история педагогики и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8161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5422" y="1471295"/>
            <a:ext cx="10606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вступительного испытания определяется знаниями в сфере бытовой и профессиональной иноязычной коммуникации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подготовленности кандидатов на обучение должен соответствовать требованиям федеральных государственных образовательных стандартов высшего образования по программам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магистратуры.</a:t>
            </a:r>
          </a:p>
        </p:txBody>
      </p:sp>
    </p:spTree>
    <p:extLst>
      <p:ext uri="{BB962C8B-B14F-4D97-AF65-F5344CB8AC3E}">
        <p14:creationId xmlns:p14="http://schemas.microsoft.com/office/powerpoint/2010/main" val="5384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781625"/>
              </p:ext>
            </p:extLst>
          </p:nvPr>
        </p:nvGraphicFramePr>
        <p:xfrm>
          <a:off x="623843" y="455496"/>
          <a:ext cx="10844613" cy="5605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9121"/>
                <a:gridCol w="10075492"/>
              </a:tblGrid>
              <a:tr h="645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Т.б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42" marR="50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Тематический блок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42" marR="50942" marT="0" marB="0" anchor="ctr"/>
                </a:tc>
              </a:tr>
              <a:tr h="208633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42" marR="509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42" marR="509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Стилистически нейтральная наиболее употребительная лексика и базовая терминологическая лексика специальности. “Неидиоматическая” (логическая) сочетаемость слов.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42" marR="50942" marT="0" marB="0" anchor="ctr"/>
                </a:tc>
              </a:tr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42" marR="509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Устойчивые словосочетания, наиболее часто встречающиеся в профессиональной речи. Многозначность слова. Синонимические ряды. Прямое и переносное значения слов.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42" marR="50942" marT="0" marB="0" anchor="ctr"/>
                </a:tc>
              </a:tr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42" marR="509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Артикль (основные правила употребления). Множественное число существительных. Притяжательный падеж существительных.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42" marR="50942" marT="0" marB="0" anchor="ctr"/>
                </a:tc>
              </a:tr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42" marR="509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Личные, притяжательные и указательные местоимения. Местоимения дательного падежа и возвратные местоимения. Союзы.  Предлоги времени, места и направления.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42" marR="50942" marT="0" marB="0" anchor="ctr"/>
                </a:tc>
              </a:tr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42" marR="509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Спряжение глагола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be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Числительные: количественные и порядковые, дробные. Оборот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be going to do something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42" marR="50942" marT="0" marB="0" anchor="ctr"/>
                </a:tc>
              </a:tr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42" marR="509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Степени сравнения прилагательных и наречий. Сравнительно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сопоставительные обороты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(as…as, not so…as, the … the).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there is/there are.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Атрибутивные комплексы (цепочки существительных).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42" marR="50942" marT="0" marB="0" anchor="ctr"/>
                </a:tc>
              </a:tr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42" marR="509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Употребление личных форм глагола в активном и пассивном залогах. Неличные формы глагола. Порядок слов в предложении. Отрицание. Вопросы.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42" marR="50942" marT="0" marB="0" anchor="ctr"/>
                </a:tc>
              </a:tr>
              <a:tr h="342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42" marR="509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Придаточные предложения времени и условия. Структура простого и сложноподчиненного предложения. Структура безличного предложения. Согласование времен.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42" marR="50942" marT="0" marB="0" anchor="ctr"/>
                </a:tc>
              </a:tr>
              <a:tr h="857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42" marR="509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Функции инфинитива: инфинитив в функции подлежащего, определения, обстоятельства. Синтаксические конструкции: оборот «дополнение с инфинитивом» (объектный падеж с инфинитивом); оборот «подлежащее с инфинитивом» (именительный падеж с инфинитивом); инфинитив в функции вводного члена; инфинитив в составном именном сказуемом (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инф.) и в составном модальном сказуемом; (оборот «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smb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do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smth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.»).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42" marR="50942" marT="0" marB="0" anchor="ctr"/>
                </a:tc>
              </a:tr>
              <a:tr h="617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42" marR="509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Сослагательное наклонение. Модальные глаголы. Модальные глаголы с простым и перфектным инфинитивом. Местоимения, слова-заместители (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those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these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ones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сложные и парные союзы.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42" marR="5094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65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5836" y="161876"/>
            <a:ext cx="8357787" cy="6183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1. I was an hour late because of the … traffic.	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difficult	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hard</a:t>
            </a:r>
            <a:r>
              <a:rPr lang="en-US" dirty="0">
                <a:latin typeface="Times New Roman"/>
                <a:ea typeface="Calibri"/>
                <a:cs typeface="Times New Roman"/>
              </a:rPr>
              <a:t>	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heavy</a:t>
            </a:r>
            <a:r>
              <a:rPr lang="en-US" dirty="0">
                <a:latin typeface="Times New Roman"/>
                <a:ea typeface="Calibri"/>
                <a:cs typeface="Times New Roman"/>
              </a:rPr>
              <a:t>	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big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2. The main task of our department is … public order.	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to develop	to perform	to initiate	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to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protect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3</a:t>
            </a:r>
            <a:r>
              <a:rPr lang="en-US" dirty="0">
                <a:latin typeface="Times New Roman"/>
                <a:ea typeface="Calibri"/>
                <a:cs typeface="Times New Roman"/>
              </a:rPr>
              <a:t>. The manager must  … with any conflict.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deal</a:t>
            </a:r>
            <a:r>
              <a:rPr lang="en-US" dirty="0">
                <a:latin typeface="Times New Roman"/>
                <a:ea typeface="Calibri"/>
                <a:cs typeface="Times New Roman"/>
              </a:rPr>
              <a:t>	take	speak	make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4</a:t>
            </a:r>
            <a:r>
              <a:rPr lang="en-US" dirty="0">
                <a:latin typeface="Times New Roman"/>
                <a:ea typeface="Calibri"/>
                <a:cs typeface="Times New Roman"/>
              </a:rPr>
              <a:t>. It was not difficult for him … this exam.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to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pass	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to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study	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to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correct	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to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give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5</a:t>
            </a:r>
            <a:r>
              <a:rPr lang="en-US" dirty="0">
                <a:latin typeface="Times New Roman"/>
                <a:ea typeface="Calibri"/>
                <a:cs typeface="Times New Roman"/>
              </a:rPr>
              <a:t>. Police always … a crime scene.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search</a:t>
            </a:r>
            <a:r>
              <a:rPr lang="en-US" dirty="0">
                <a:latin typeface="Times New Roman"/>
                <a:ea typeface="Calibri"/>
                <a:cs typeface="Times New Roman"/>
              </a:rPr>
              <a:t>	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collect</a:t>
            </a:r>
            <a:r>
              <a:rPr lang="en-US" dirty="0">
                <a:latin typeface="Times New Roman"/>
                <a:ea typeface="Calibri"/>
                <a:cs typeface="Times New Roman"/>
              </a:rPr>
              <a:t>	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   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interrogate</a:t>
            </a:r>
            <a:r>
              <a:rPr lang="en-US" dirty="0">
                <a:latin typeface="Times New Roman"/>
                <a:ea typeface="Calibri"/>
                <a:cs typeface="Times New Roman"/>
              </a:rPr>
              <a:t>	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enforce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865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89660" y="110602"/>
            <a:ext cx="8434699" cy="6593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sz="1400" dirty="0">
                <a:latin typeface="Times New Roman"/>
                <a:ea typeface="Calibri"/>
                <a:cs typeface="Times New Roman"/>
              </a:rPr>
              <a:t>6. We live in … Russian Federation.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sz="1400" dirty="0" smtClean="0">
                <a:latin typeface="Times New Roman"/>
                <a:ea typeface="Calibri"/>
                <a:cs typeface="Times New Roman"/>
              </a:rPr>
              <a:t>the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	an	big	</a:t>
            </a:r>
            <a:r>
              <a:rPr lang="en-US" sz="1400" dirty="0" smtClean="0">
                <a:latin typeface="Times New Roman"/>
                <a:ea typeface="Calibri"/>
                <a:cs typeface="Times New Roman"/>
              </a:rPr>
              <a:t>a</a:t>
            </a: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sz="1400" dirty="0">
                <a:latin typeface="Times New Roman"/>
                <a:ea typeface="Calibri"/>
                <a:cs typeface="Times New Roman"/>
              </a:rPr>
              <a:t>7. My … friend is in Moscow now.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sz="1400" dirty="0">
                <a:latin typeface="Times New Roman"/>
                <a:ea typeface="Calibri"/>
                <a:cs typeface="Times New Roman"/>
              </a:rPr>
              <a:t>father	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    </a:t>
            </a:r>
            <a:r>
              <a:rPr lang="en-US" sz="1400" dirty="0" smtClean="0">
                <a:latin typeface="Times New Roman"/>
                <a:ea typeface="Calibri"/>
                <a:cs typeface="Times New Roman"/>
              </a:rPr>
              <a:t>father's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   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	fathers	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  </a:t>
            </a:r>
            <a:r>
              <a:rPr lang="en-US" sz="1400" dirty="0" smtClean="0">
                <a:latin typeface="Times New Roman"/>
                <a:ea typeface="Calibri"/>
                <a:cs typeface="Times New Roman"/>
              </a:rPr>
              <a:t>fathers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'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sz="1400" dirty="0" smtClean="0">
                <a:latin typeface="Times New Roman"/>
                <a:ea typeface="Calibri"/>
                <a:cs typeface="Times New Roman"/>
              </a:rPr>
              <a:t>8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. My uncle is a teacher. … works at school.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sz="1400" dirty="0">
                <a:latin typeface="Times New Roman"/>
                <a:ea typeface="Calibri"/>
                <a:cs typeface="Times New Roman"/>
              </a:rPr>
              <a:t>We 	</a:t>
            </a:r>
            <a:r>
              <a:rPr lang="en-US" sz="1400" dirty="0" smtClean="0">
                <a:latin typeface="Times New Roman"/>
                <a:ea typeface="Calibri"/>
                <a:cs typeface="Times New Roman"/>
              </a:rPr>
              <a:t>He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	They	She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sz="1400" dirty="0" smtClean="0">
                <a:latin typeface="Times New Roman"/>
                <a:ea typeface="Calibri"/>
                <a:cs typeface="Times New Roman"/>
              </a:rPr>
              <a:t>9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. I’ll see you … Tuesday afternoon.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sz="1400" dirty="0">
                <a:latin typeface="Times New Roman"/>
                <a:ea typeface="Calibri"/>
                <a:cs typeface="Times New Roman"/>
              </a:rPr>
              <a:t>at	in	</a:t>
            </a:r>
            <a:r>
              <a:rPr lang="en-US" sz="1400" dirty="0" smtClean="0">
                <a:latin typeface="Times New Roman"/>
                <a:ea typeface="Calibri"/>
                <a:cs typeface="Times New Roman"/>
              </a:rPr>
              <a:t>on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	of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sz="1400" dirty="0" smtClean="0">
                <a:latin typeface="Times New Roman"/>
                <a:ea typeface="Calibri"/>
                <a:cs typeface="Times New Roman"/>
              </a:rPr>
              <a:t>10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. I … usually very busy on Monday.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sz="1400" dirty="0">
                <a:latin typeface="Times New Roman"/>
                <a:ea typeface="Calibri"/>
                <a:cs typeface="Times New Roman"/>
              </a:rPr>
              <a:t>are	is	</a:t>
            </a:r>
            <a:r>
              <a:rPr lang="en-US" sz="1400" dirty="0" smtClean="0">
                <a:latin typeface="Times New Roman"/>
                <a:ea typeface="Calibri"/>
                <a:cs typeface="Times New Roman"/>
              </a:rPr>
              <a:t>am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	</a:t>
            </a:r>
            <a:r>
              <a:rPr lang="en-US" sz="1400" dirty="0" smtClean="0">
                <a:latin typeface="Times New Roman"/>
                <a:ea typeface="Calibri"/>
                <a:cs typeface="Times New Roman"/>
              </a:rPr>
              <a:t>being</a:t>
            </a: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Times New Roman"/>
                <a:ea typeface="Calibri"/>
                <a:cs typeface="Times New Roman"/>
              </a:rPr>
              <a:t>11. It happened in the middle of the … century.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latin typeface="Times New Roman"/>
                <a:ea typeface="Calibri"/>
                <a:cs typeface="Times New Roman"/>
              </a:rPr>
              <a:t>twentyth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	</a:t>
            </a:r>
            <a:r>
              <a:rPr lang="en-US" sz="1400" dirty="0" smtClean="0">
                <a:latin typeface="Times New Roman"/>
                <a:ea typeface="Calibri"/>
                <a:cs typeface="Times New Roman"/>
              </a:rPr>
              <a:t>twentieth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	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ea typeface="Calibri"/>
                <a:cs typeface="Times New Roman"/>
              </a:rPr>
              <a:t>twenty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	twenties 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25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2628" y="319431"/>
            <a:ext cx="6096000" cy="6219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12. John is good at tennis but Richard is … 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well	very good	badly	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better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13. She is not as old … I am.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that  	than	so	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as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14. The President of the United States … every four years.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elects	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is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elected	are elected	be elected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15. The teacher wanted the pupils … this article.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to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discuss	to be discussed	discuss	discussing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16. Alex … he was wrong.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know	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knew</a:t>
            </a:r>
            <a:r>
              <a:rPr lang="en-US" dirty="0">
                <a:latin typeface="Times New Roman"/>
                <a:ea typeface="Calibri"/>
                <a:cs typeface="Times New Roman"/>
              </a:rPr>
              <a:t>	knows	will know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17. His task was … his constitutional rights.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protecting	protect	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protection</a:t>
            </a:r>
            <a:r>
              <a:rPr lang="en-US" dirty="0">
                <a:latin typeface="Times New Roman"/>
                <a:ea typeface="Calibri"/>
                <a:cs typeface="Times New Roman"/>
              </a:rPr>
              <a:t>	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to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protect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18. These oranges are cheaper than those … 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ones</a:t>
            </a:r>
            <a:r>
              <a:rPr lang="en-US" dirty="0">
                <a:latin typeface="Times New Roman"/>
                <a:ea typeface="Calibri"/>
                <a:cs typeface="Times New Roman"/>
              </a:rPr>
              <a:t>	one	there	were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50356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E659AC48-CD53-4FE0-9552-3DECE5A99C7F}"/>
  <p:tag name="ISPRING_RESOURCE_FOLDER" val="D:\AlenKa_Doc\Алёна документы\Для себя\НОВАЯ РАБОТА)\Электронный тренажер\Introductions\"/>
  <p:tag name="ISPRING_PRESENTATION_PATH" val="D:\AlenKa_Doc\Алёна документы\Для себя\НОВАЯ РАБОТА)\Электронный тренажер\Introductions.pptx"/>
  <p:tag name="ISPRING_PROJECT_FOLDER_UPDATED" val="1"/>
  <p:tag name="ISPRING_SCREEN_RECS_UPDATED" val="D:\AlenKa_Doc\Алёна документы\Для себя\НОВАЯ РАБОТА)\Электронный тренажер\Introductions\"/>
  <p:tag name="ISPRING_PLAYERS_CUSTOMIZATION" val="UEsDBBQAAgAIAE2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TZSVR6kBxHb7AgAAsAgAABQAAAAAAAAAAQAAAAAAAAAAAHVuaXZlcnNhbC9wbGF5ZXIueG1sUEsFBgAAAAABAAEAQgAAAC0DAAAAAA=="/>
  <p:tag name="ISPRING_PRESENTATION_TITLE" val="Introductions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477</Words>
  <Application>Microsoft Office PowerPoint</Application>
  <PresentationFormat>Широкоэкранный</PresentationFormat>
  <Paragraphs>91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Introductions</dc:title>
  <dc:creator>Alena</dc:creator>
  <cp:lastModifiedBy>akudriavtceva18</cp:lastModifiedBy>
  <cp:revision>88</cp:revision>
  <dcterms:created xsi:type="dcterms:W3CDTF">2020-02-12T20:14:34Z</dcterms:created>
  <dcterms:modified xsi:type="dcterms:W3CDTF">2024-06-04T08:13:15Z</dcterms:modified>
</cp:coreProperties>
</file>